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sldIdLst>
    <p:sldId id="336" r:id="rId2"/>
    <p:sldId id="349" r:id="rId3"/>
    <p:sldId id="350" r:id="rId4"/>
    <p:sldId id="331" r:id="rId5"/>
    <p:sldId id="366" r:id="rId6"/>
    <p:sldId id="376" r:id="rId7"/>
    <p:sldId id="374" r:id="rId8"/>
    <p:sldId id="358" r:id="rId9"/>
    <p:sldId id="390" r:id="rId10"/>
    <p:sldId id="385" r:id="rId11"/>
    <p:sldId id="386" r:id="rId12"/>
    <p:sldId id="384" r:id="rId13"/>
    <p:sldId id="387" r:id="rId14"/>
    <p:sldId id="311" r:id="rId15"/>
    <p:sldId id="389" r:id="rId16"/>
    <p:sldId id="365" r:id="rId17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E1E"/>
    <a:srgbClr val="EBE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527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86A61-F973-4C7A-8400-B7F465EA6F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5B6AB2-FB2F-47F9-B5BE-FF990D137FA0}">
      <dgm:prSet custT="1"/>
      <dgm:spPr/>
      <dgm:t>
        <a:bodyPr/>
        <a:lstStyle/>
        <a:p>
          <a:pPr rtl="0"/>
          <a:r>
            <a:rPr lang="en-GB" sz="2000" b="1" dirty="0" smtClean="0"/>
            <a:t>Les services </a:t>
          </a:r>
          <a:r>
            <a:rPr lang="en-GB" sz="2000" b="1" dirty="0" err="1" smtClean="0"/>
            <a:t>fonciers</a:t>
          </a:r>
          <a:r>
            <a:rPr lang="en-GB" sz="2000" b="1" dirty="0" smtClean="0"/>
            <a:t> </a:t>
          </a:r>
          <a:r>
            <a:rPr lang="en-GB" sz="2000" b="1" dirty="0" err="1" smtClean="0"/>
            <a:t>communaux</a:t>
          </a:r>
          <a:endParaRPr lang="en-GB" sz="2000" b="1" dirty="0" smtClean="0"/>
        </a:p>
        <a:p>
          <a:pPr rtl="0"/>
          <a:r>
            <a:rPr lang="en-GB" sz="2000" b="1" dirty="0" smtClean="0"/>
            <a:t>(SFC) : </a:t>
          </a:r>
          <a:endParaRPr lang="fr-FR" sz="2000" dirty="0"/>
        </a:p>
      </dgm:t>
    </dgm:pt>
    <dgm:pt modelId="{D461F418-E840-48B2-AD56-1163F89F81D9}" type="parTrans" cxnId="{68E1EE34-5272-489C-B73E-F435BC20D6FC}">
      <dgm:prSet/>
      <dgm:spPr/>
      <dgm:t>
        <a:bodyPr/>
        <a:lstStyle/>
        <a:p>
          <a:endParaRPr lang="fr-FR"/>
        </a:p>
      </dgm:t>
    </dgm:pt>
    <dgm:pt modelId="{1E161B1A-3100-423D-9837-971A0C4D1C71}" type="sibTrans" cxnId="{68E1EE34-5272-489C-B73E-F435BC20D6FC}">
      <dgm:prSet/>
      <dgm:spPr/>
      <dgm:t>
        <a:bodyPr/>
        <a:lstStyle/>
        <a:p>
          <a:endParaRPr lang="fr-FR"/>
        </a:p>
      </dgm:t>
    </dgm:pt>
    <dgm:pt modelId="{59C25F38-EC2C-473A-8852-7DE02DF79037}">
      <dgm:prSet/>
      <dgm:spPr/>
      <dgm:t>
        <a:bodyPr/>
        <a:lstStyle/>
        <a:p>
          <a:pPr algn="l" rtl="0"/>
          <a:r>
            <a:rPr lang="fr-FR" b="0" noProof="0" dirty="0" smtClean="0"/>
            <a:t>une “</a:t>
          </a:r>
          <a:r>
            <a:rPr lang="fr-FR" b="1" noProof="0" dirty="0" smtClean="0">
              <a:solidFill>
                <a:srgbClr val="FF0000"/>
              </a:solidFill>
            </a:rPr>
            <a:t>histoire de succès</a:t>
          </a:r>
          <a:r>
            <a:rPr lang="fr-FR" b="0" noProof="0" dirty="0" smtClean="0"/>
            <a:t>” de ce qui marche en matière foncière en dépit des multiples contraintes</a:t>
          </a:r>
          <a:endParaRPr lang="fr-FR" b="0" noProof="0" dirty="0"/>
        </a:p>
      </dgm:t>
    </dgm:pt>
    <dgm:pt modelId="{EA2CD898-C3A5-47DA-9DF4-6E10D209567E}" type="parTrans" cxnId="{D4ED693A-A612-49F5-921A-3FBE3EB8CC23}">
      <dgm:prSet/>
      <dgm:spPr/>
      <dgm:t>
        <a:bodyPr/>
        <a:lstStyle/>
        <a:p>
          <a:endParaRPr lang="fr-FR"/>
        </a:p>
      </dgm:t>
    </dgm:pt>
    <dgm:pt modelId="{9C1FEFD7-9646-40C1-BB95-63F8CD312FC5}" type="sibTrans" cxnId="{D4ED693A-A612-49F5-921A-3FBE3EB8CC23}">
      <dgm:prSet/>
      <dgm:spPr/>
      <dgm:t>
        <a:bodyPr/>
        <a:lstStyle/>
        <a:p>
          <a:endParaRPr lang="fr-FR"/>
        </a:p>
      </dgm:t>
    </dgm:pt>
    <dgm:pt modelId="{2A2FA8F1-2961-4F10-80BE-C7CEF029A8A3}" type="pres">
      <dgm:prSet presAssocID="{51786A61-F973-4C7A-8400-B7F465EA6F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335B9F-6689-434F-9A64-6B8F626ACC9A}" type="pres">
      <dgm:prSet presAssocID="{FA5B6AB2-FB2F-47F9-B5BE-FF990D137FA0}" presName="composite" presStyleCnt="0"/>
      <dgm:spPr/>
    </dgm:pt>
    <dgm:pt modelId="{35939844-93B6-454A-84DC-59943BD4096F}" type="pres">
      <dgm:prSet presAssocID="{FA5B6AB2-FB2F-47F9-B5BE-FF990D137FA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33D714-AB00-496E-8430-8109A189FE2B}" type="pres">
      <dgm:prSet presAssocID="{FA5B6AB2-FB2F-47F9-B5BE-FF990D137FA0}" presName="descendantText" presStyleLbl="alignAcc1" presStyleIdx="0" presStyleCnt="1" custScaleY="2078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905D07-81F9-469D-88B0-685DC66320FA}" type="presOf" srcId="{59C25F38-EC2C-473A-8852-7DE02DF79037}" destId="{E633D714-AB00-496E-8430-8109A189FE2B}" srcOrd="0" destOrd="0" presId="urn:microsoft.com/office/officeart/2005/8/layout/chevron2"/>
    <dgm:cxn modelId="{D4ED693A-A612-49F5-921A-3FBE3EB8CC23}" srcId="{FA5B6AB2-FB2F-47F9-B5BE-FF990D137FA0}" destId="{59C25F38-EC2C-473A-8852-7DE02DF79037}" srcOrd="0" destOrd="0" parTransId="{EA2CD898-C3A5-47DA-9DF4-6E10D209567E}" sibTransId="{9C1FEFD7-9646-40C1-BB95-63F8CD312FC5}"/>
    <dgm:cxn modelId="{241E1A0D-7678-4186-96AD-065938CE2D49}" type="presOf" srcId="{FA5B6AB2-FB2F-47F9-B5BE-FF990D137FA0}" destId="{35939844-93B6-454A-84DC-59943BD4096F}" srcOrd="0" destOrd="0" presId="urn:microsoft.com/office/officeart/2005/8/layout/chevron2"/>
    <dgm:cxn modelId="{68E1EE34-5272-489C-B73E-F435BC20D6FC}" srcId="{51786A61-F973-4C7A-8400-B7F465EA6F16}" destId="{FA5B6AB2-FB2F-47F9-B5BE-FF990D137FA0}" srcOrd="0" destOrd="0" parTransId="{D461F418-E840-48B2-AD56-1163F89F81D9}" sibTransId="{1E161B1A-3100-423D-9837-971A0C4D1C71}"/>
    <dgm:cxn modelId="{CDA26D4B-48E3-4C6D-9EB7-8D5615139573}" type="presOf" srcId="{51786A61-F973-4C7A-8400-B7F465EA6F16}" destId="{2A2FA8F1-2961-4F10-80BE-C7CEF029A8A3}" srcOrd="0" destOrd="0" presId="urn:microsoft.com/office/officeart/2005/8/layout/chevron2"/>
    <dgm:cxn modelId="{FCE7BC9D-A68A-4492-B8A9-1DBC416D67EE}" type="presParOf" srcId="{2A2FA8F1-2961-4F10-80BE-C7CEF029A8A3}" destId="{5D335B9F-6689-434F-9A64-6B8F626ACC9A}" srcOrd="0" destOrd="0" presId="urn:microsoft.com/office/officeart/2005/8/layout/chevron2"/>
    <dgm:cxn modelId="{2E6F356C-1A00-405C-A443-5F371F5EB7F3}" type="presParOf" srcId="{5D335B9F-6689-434F-9A64-6B8F626ACC9A}" destId="{35939844-93B6-454A-84DC-59943BD4096F}" srcOrd="0" destOrd="0" presId="urn:microsoft.com/office/officeart/2005/8/layout/chevron2"/>
    <dgm:cxn modelId="{D7200D6A-8E93-4C3D-B515-AB5222CD17B5}" type="presParOf" srcId="{5D335B9F-6689-434F-9A64-6B8F626ACC9A}" destId="{E633D714-AB00-496E-8430-8109A189FE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39844-93B6-454A-84DC-59943BD4096F}">
      <dsp:nvSpPr>
        <dsp:cNvPr id="0" name=""/>
        <dsp:cNvSpPr/>
      </dsp:nvSpPr>
      <dsp:spPr>
        <a:xfrm rot="5400000">
          <a:off x="-501878" y="1677457"/>
          <a:ext cx="3345853" cy="2342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Les services </a:t>
          </a:r>
          <a:r>
            <a:rPr lang="en-GB" sz="2000" b="1" kern="1200" dirty="0" err="1" smtClean="0"/>
            <a:t>fonciers</a:t>
          </a:r>
          <a:r>
            <a:rPr lang="en-GB" sz="2000" b="1" kern="1200" dirty="0" smtClean="0"/>
            <a:t> </a:t>
          </a:r>
          <a:r>
            <a:rPr lang="en-GB" sz="2000" b="1" kern="1200" dirty="0" err="1" smtClean="0"/>
            <a:t>communaux</a:t>
          </a:r>
          <a:endParaRPr lang="en-GB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(SFC) : </a:t>
          </a:r>
          <a:endParaRPr lang="fr-FR" sz="2000" kern="1200" dirty="0"/>
        </a:p>
      </dsp:txBody>
      <dsp:txXfrm rot="-5400000">
        <a:off x="1" y="2346628"/>
        <a:ext cx="2342097" cy="1003756"/>
      </dsp:txXfrm>
    </dsp:sp>
    <dsp:sp modelId="{E633D714-AB00-496E-8430-8109A189FE2B}">
      <dsp:nvSpPr>
        <dsp:cNvPr id="0" name=""/>
        <dsp:cNvSpPr/>
      </dsp:nvSpPr>
      <dsp:spPr>
        <a:xfrm rot="5400000">
          <a:off x="3025204" y="-680769"/>
          <a:ext cx="4521288" cy="5887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700" b="0" kern="1200" noProof="0" dirty="0" smtClean="0"/>
            <a:t>une “</a:t>
          </a:r>
          <a:r>
            <a:rPr lang="fr-FR" sz="4700" b="1" kern="1200" noProof="0" dirty="0" smtClean="0">
              <a:solidFill>
                <a:srgbClr val="FF0000"/>
              </a:solidFill>
            </a:rPr>
            <a:t>histoire de succès</a:t>
          </a:r>
          <a:r>
            <a:rPr lang="fr-FR" sz="4700" b="0" kern="1200" noProof="0" dirty="0" smtClean="0"/>
            <a:t>” de ce qui marche en matière foncière en dépit des multiples contraintes</a:t>
          </a:r>
          <a:endParaRPr lang="fr-FR" sz="4700" b="0" kern="1200" noProof="0" dirty="0"/>
        </a:p>
      </dsp:txBody>
      <dsp:txXfrm rot="-5400000">
        <a:off x="2342098" y="223048"/>
        <a:ext cx="5666791" cy="4079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BF2C2-85C5-433C-8788-B26890C885A4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44791-5FDB-485B-96B3-B8D6C3AF02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1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64341-118A-459E-AF4A-793797AFFDD5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6353-BB8B-423C-9A44-797E66DE5CE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ne-claude.niyonkuru@uclouvain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hoto 0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16216" y="6390982"/>
            <a:ext cx="2133600" cy="365125"/>
          </a:xfrm>
        </p:spPr>
        <p:txBody>
          <a:bodyPr/>
          <a:lstStyle/>
          <a:p>
            <a:fld id="{0D1B6353-BB8B-423C-9A44-797E66DE5CE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026" y="188640"/>
            <a:ext cx="9144000" cy="460851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fr-FR" sz="5400" b="1" dirty="0" smtClean="0"/>
              <a:t>SECURISATION FONCIERE EN MILIEU RURAL : LES SERVICES FONCIERS COMMUNAUX AU BURUNDI 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3600" b="1" dirty="0">
                <a:solidFill>
                  <a:schemeClr val="bg1"/>
                </a:solidFill>
              </a:rPr>
              <a:t/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René Claude NIYONKURU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	  Université Catholique de Louvain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		</a:t>
            </a:r>
            <a:r>
              <a:rPr lang="fr-FR" sz="2800" b="1" dirty="0" smtClean="0">
                <a:solidFill>
                  <a:schemeClr val="bg1"/>
                </a:solidFill>
                <a:hlinkClick r:id="rId3"/>
              </a:rPr>
              <a:t>rene-claude.niyonkuru@uclouvain.be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OGE, PARIS – 29/01/2018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IV. SFC: Avancées et défis </a:t>
            </a:r>
            <a:br>
              <a:rPr lang="fr-FR" b="1" dirty="0" smtClean="0"/>
            </a:br>
            <a:r>
              <a:rPr lang="fr-FR" b="1" dirty="0" smtClean="0"/>
              <a:t>1. Domaines d’impact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65103"/>
          </a:xfrm>
          <a:ln w="28575"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628650" indent="-571500" algn="just"/>
            <a:r>
              <a:rPr lang="fr-FR" sz="3600" b="1" dirty="0" smtClean="0">
                <a:solidFill>
                  <a:srgbClr val="002060"/>
                </a:solidFill>
              </a:rPr>
              <a:t>Résolution des conflits inter et </a:t>
            </a:r>
            <a:r>
              <a:rPr lang="fr-FR" sz="3600" b="1" dirty="0" err="1" smtClean="0">
                <a:solidFill>
                  <a:srgbClr val="002060"/>
                </a:solidFill>
              </a:rPr>
              <a:t>intra-familiaux</a:t>
            </a:r>
            <a:r>
              <a:rPr lang="fr-FR" sz="3600" b="1" dirty="0" smtClean="0">
                <a:solidFill>
                  <a:srgbClr val="002060"/>
                </a:solidFill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 smtClean="0"/>
              <a:t>la démarche de reconnaissance publique et contradictoire des droits fonciers permet de résoudre les conflits portant sur les parcelles à plus de 50%, sans devoir recourir aux structures judiciaires;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3600" b="1" dirty="0" smtClean="0">
                <a:solidFill>
                  <a:srgbClr val="002060"/>
                </a:solidFill>
              </a:rPr>
              <a:t>Promotion de l’accès des femmes à la terre et sécurisation de leurs droits fonciers 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 smtClean="0"/>
              <a:t>Environ 17% des terres déjà enregistrées dans les services fonciers communaux le sont au nom des femmes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69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fr-FR" b="1" dirty="0"/>
              <a:t>Domaines d’impact (</a:t>
            </a:r>
            <a:r>
              <a:rPr lang="fr-FR" b="1" dirty="0" err="1"/>
              <a:t>Ctn</a:t>
            </a:r>
            <a:r>
              <a:rPr lang="fr-FR" b="1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435280" cy="5251722"/>
          </a:xfrm>
          <a:ln w="28575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Relèvement économique des communautés rurales à travers l’accès au crédit: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dirty="0" smtClean="0"/>
              <a:t>Les certificats fonciers permettent l’inclusion financière des populations rurales, traditionnellement exclus du système bancaire classique; </a:t>
            </a:r>
          </a:p>
          <a:p>
            <a:r>
              <a:rPr lang="fr-FR" sz="3600" b="1" dirty="0" smtClean="0">
                <a:solidFill>
                  <a:srgbClr val="002060"/>
                </a:solidFill>
              </a:rPr>
              <a:t>L’amélioration de la gouvernance locale: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b="1" dirty="0" smtClean="0"/>
              <a:t>la démarche de reconnaissance publique impliquant des personnes élues par la population est un exercice remarquable de participation citoyenne et de </a:t>
            </a:r>
            <a:r>
              <a:rPr lang="fr-FR" sz="2400" b="1" dirty="0" smtClean="0">
                <a:solidFill>
                  <a:srgbClr val="FF0000"/>
                </a:solidFill>
              </a:rPr>
              <a:t>résistance</a:t>
            </a:r>
            <a:r>
              <a:rPr lang="fr-FR" sz="2400" b="1" dirty="0" smtClean="0"/>
              <a:t> dans la gestion des affaires de la communauté;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3600" b="1" dirty="0" smtClean="0">
                <a:solidFill>
                  <a:srgbClr val="002060"/>
                </a:solidFill>
              </a:rPr>
              <a:t>La canalisation des ressources humaines, matérielles, financières à travers le partenariat des acteurs locaux, nationaux et internationaux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600" dirty="0" smtClean="0"/>
              <a:t>Exemple </a:t>
            </a:r>
            <a:r>
              <a:rPr lang="fr-FR" sz="2600" dirty="0"/>
              <a:t>de coopération nord-sud  avec un impact direct sur la population 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GB" b="1" dirty="0"/>
          </a:p>
          <a:p>
            <a:pPr marL="914400" lvl="2" indent="0" algn="just">
              <a:buNone/>
            </a:pPr>
            <a:endParaRPr lang="en-US" dirty="0" smtClean="0"/>
          </a:p>
          <a:p>
            <a:pPr lvl="2" algn="just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«Démystification de la technique » pour la rendre plus utile…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600400" cy="4176464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4320480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2.Défis :  Lacunes &amp; insuffisances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411761" y="1600200"/>
            <a:ext cx="6624736" cy="4925144"/>
          </a:xfrm>
          <a:ln w="28575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Sécurité foncière de courte portée : difficulté de généralisation; </a:t>
            </a:r>
          </a:p>
          <a:p>
            <a:r>
              <a:rPr lang="fr-FR" dirty="0" smtClean="0"/>
              <a:t>Défis d’appropriation au niveau pays et local; </a:t>
            </a:r>
          </a:p>
          <a:p>
            <a:r>
              <a:rPr lang="fr-FR" dirty="0" smtClean="0"/>
              <a:t>Faiblesses des ressources (humaines, matérielles, financières,…) </a:t>
            </a:r>
          </a:p>
          <a:p>
            <a:r>
              <a:rPr lang="fr-FR" dirty="0" smtClean="0"/>
              <a:t>Conflits de compétences avec les autres services étatiques; </a:t>
            </a:r>
          </a:p>
          <a:p>
            <a:r>
              <a:rPr lang="fr-FR" dirty="0" smtClean="0"/>
              <a:t>Corruption et abus de pouvoir ( décentralisation des problèmes et non des moyens); </a:t>
            </a:r>
          </a:p>
          <a:p>
            <a:r>
              <a:rPr lang="fr-FR" dirty="0" smtClean="0"/>
              <a:t>“</a:t>
            </a:r>
            <a:r>
              <a:rPr lang="fr-FR" b="1" dirty="0" smtClean="0"/>
              <a:t>Outils de discrimination</a:t>
            </a:r>
            <a:r>
              <a:rPr lang="fr-FR" dirty="0" smtClean="0"/>
              <a:t>” (femmes et </a:t>
            </a:r>
            <a:r>
              <a:rPr lang="fr-FR" i="1" dirty="0" err="1" smtClean="0"/>
              <a:t>Batwa</a:t>
            </a:r>
            <a:r>
              <a:rPr lang="fr-FR" dirty="0" smtClean="0"/>
              <a:t>); </a:t>
            </a:r>
          </a:p>
          <a:p>
            <a:r>
              <a:rPr lang="fr-FR" dirty="0" smtClean="0"/>
              <a:t>Prolongement de la cohabitation du formel et de l’informel ( mutations, prix, confiance,… ); </a:t>
            </a:r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9" y="4365104"/>
            <a:ext cx="2067271" cy="1920205"/>
          </a:xfrm>
          <a:prstGeom prst="rect">
            <a:avLst/>
          </a:prstGeom>
          <a:noFill/>
        </p:spPr>
      </p:pic>
      <p:pic>
        <p:nvPicPr>
          <p:cNvPr id="8" name="Picture 2" descr="C:\Users\IOB\Pictures\304077_275181022516577_100000740439382_866578_1117189947_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3" y="1772816"/>
            <a:ext cx="1974741" cy="19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164085" y="1115014"/>
            <a:ext cx="3888432" cy="1836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L’amélioration de la qualité de la vie des populations passe  en partie par  l’accès équitable et sécurisé à la  terre </a:t>
            </a:r>
            <a:endParaRPr lang="fr-FR" sz="2400" dirty="0"/>
          </a:p>
        </p:txBody>
      </p:sp>
      <p:sp>
        <p:nvSpPr>
          <p:cNvPr id="9" name="Afgeronde rechthoek 8"/>
          <p:cNvSpPr/>
          <p:nvPr/>
        </p:nvSpPr>
        <p:spPr>
          <a:xfrm>
            <a:off x="2898067" y="3320987"/>
            <a:ext cx="6039451" cy="11784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Approche technique tenant compte de l’économie politique des réformes engagées (Approche holistique)</a:t>
            </a:r>
            <a:endParaRPr lang="fr-FR" sz="2400" b="1" dirty="0"/>
          </a:p>
        </p:txBody>
      </p:sp>
      <p:sp>
        <p:nvSpPr>
          <p:cNvPr id="10" name="Afgeronde rechthoek 9"/>
          <p:cNvSpPr/>
          <p:nvPr/>
        </p:nvSpPr>
        <p:spPr>
          <a:xfrm>
            <a:off x="1933582" y="4515209"/>
            <a:ext cx="6462972" cy="930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000" dirty="0" smtClean="0"/>
          </a:p>
          <a:p>
            <a:pPr lvl="0"/>
            <a:r>
              <a:rPr lang="fr-FR" sz="2400" b="1" dirty="0" smtClean="0"/>
              <a:t>Décentralisation ou  </a:t>
            </a:r>
            <a:r>
              <a:rPr lang="fr-FR" sz="2400" b="1" dirty="0" err="1" smtClean="0"/>
              <a:t>Re</a:t>
            </a:r>
            <a:r>
              <a:rPr lang="fr-FR" sz="2400" b="1" dirty="0" smtClean="0"/>
              <a:t>- centralisation? (Quel rôle de l’Etat central et des collectivité locales? )</a:t>
            </a:r>
          </a:p>
          <a:p>
            <a:pPr algn="ctr"/>
            <a:endParaRPr lang="en-AU" sz="5400" dirty="0"/>
          </a:p>
        </p:txBody>
      </p:sp>
      <p:sp>
        <p:nvSpPr>
          <p:cNvPr id="12" name="Afgeronde rechthoek 9"/>
          <p:cNvSpPr/>
          <p:nvPr/>
        </p:nvSpPr>
        <p:spPr>
          <a:xfrm>
            <a:off x="223477" y="5422521"/>
            <a:ext cx="7740352" cy="14605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b="1" dirty="0" smtClean="0"/>
              <a:t>Comment utiliser la décentralisation de la gestion foncière pour promouvoir les droits humains (femmes, personnes marginalisées,…), la gouvernance et mettre la technique (cadastre, géomatique,…) au service de la population? </a:t>
            </a:r>
            <a:endParaRPr lang="fr-FR" sz="24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4860032" y="1035224"/>
            <a:ext cx="3528392" cy="15656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Stratégie: décentralisation de la gestion foncière </a:t>
            </a:r>
            <a:endParaRPr lang="fr-FR" sz="2800" dirty="0"/>
          </a:p>
        </p:txBody>
      </p:sp>
      <p:sp>
        <p:nvSpPr>
          <p:cNvPr id="2" name="Down Arrow 1"/>
          <p:cNvSpPr/>
          <p:nvPr/>
        </p:nvSpPr>
        <p:spPr>
          <a:xfrm>
            <a:off x="5898279" y="2600907"/>
            <a:ext cx="81444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Down Arrow 1"/>
          <p:cNvSpPr/>
          <p:nvPr/>
        </p:nvSpPr>
        <p:spPr>
          <a:xfrm rot="16200000">
            <a:off x="4049052" y="1789925"/>
            <a:ext cx="814447" cy="807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ZoneTexte 2"/>
          <p:cNvSpPr txBox="1"/>
          <p:nvPr/>
        </p:nvSpPr>
        <p:spPr>
          <a:xfrm>
            <a:off x="1043608" y="3326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V. </a:t>
            </a:r>
            <a:r>
              <a:rPr lang="fr-FR" sz="3600" dirty="0" smtClean="0"/>
              <a:t>Réflexions  finales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7" grpId="0" animBg="1"/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Rôle des partenaires techniques et financiers…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4139952" y="4660700"/>
            <a:ext cx="43924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>
                <a:solidFill>
                  <a:schemeClr val="tx1"/>
                </a:solidFill>
              </a:rPr>
              <a:t>Stratégie de réorganisation: </a:t>
            </a:r>
          </a:p>
          <a:p>
            <a:pPr algn="ctr"/>
            <a:r>
              <a:rPr lang="fr-FR" sz="2500" b="1" dirty="0" smtClean="0">
                <a:solidFill>
                  <a:schemeClr val="tx1"/>
                </a:solidFill>
              </a:rPr>
              <a:t>Revoir la stratégie et la cohérence</a:t>
            </a:r>
          </a:p>
        </p:txBody>
      </p:sp>
      <p:sp>
        <p:nvSpPr>
          <p:cNvPr id="8" name="Rechthoek 7"/>
          <p:cNvSpPr/>
          <p:nvPr/>
        </p:nvSpPr>
        <p:spPr>
          <a:xfrm>
            <a:off x="4211959" y="3149727"/>
            <a:ext cx="4250057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Stratégie de réinvestissement</a:t>
            </a:r>
          </a:p>
          <a:p>
            <a:pPr algn="ctr"/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Plus de temps, plus de ressources, plus de personnel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211960" y="1606303"/>
            <a:ext cx="4248472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Stratégie de retrait: </a:t>
            </a:r>
          </a:p>
          <a:p>
            <a:pPr algn="ctr"/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Trop ambitieux et interventionniste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Parenthèses 5"/>
          <p:cNvSpPr/>
          <p:nvPr/>
        </p:nvSpPr>
        <p:spPr>
          <a:xfrm>
            <a:off x="457200" y="1606303"/>
            <a:ext cx="3214700" cy="4104456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94801" y="1863220"/>
            <a:ext cx="29394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(In-) cohérence  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             &amp; </a:t>
            </a:r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800" b="1" dirty="0" smtClean="0">
                <a:solidFill>
                  <a:srgbClr val="0070C0"/>
                </a:solidFill>
              </a:rPr>
              <a:t>(In- ) coordination </a:t>
            </a:r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800" b="1" dirty="0" smtClean="0"/>
              <a:t> Objectifs</a:t>
            </a:r>
          </a:p>
          <a:p>
            <a:r>
              <a:rPr lang="fr-FR" sz="2800" b="1" dirty="0" smtClean="0"/>
              <a:t>Stratégies et outils</a:t>
            </a:r>
          </a:p>
          <a:p>
            <a:r>
              <a:rPr lang="fr-FR" sz="2800" b="1" dirty="0" smtClean="0"/>
              <a:t>Systèmes d’évaluation</a:t>
            </a:r>
          </a:p>
          <a:p>
            <a:r>
              <a:rPr lang="fr-FR" sz="2800" b="1" dirty="0" smtClean="0"/>
              <a:t>Pérennisation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3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rganigramme : Bande perforée 1"/>
          <p:cNvSpPr/>
          <p:nvPr/>
        </p:nvSpPr>
        <p:spPr>
          <a:xfrm>
            <a:off x="0" y="548680"/>
            <a:ext cx="2267744" cy="590465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000" b="1" dirty="0" err="1" smtClean="0">
                <a:solidFill>
                  <a:schemeClr val="tx1"/>
                </a:solidFill>
              </a:rPr>
              <a:t>Merci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Thank you </a:t>
            </a:r>
          </a:p>
          <a:p>
            <a:pPr algn="ctr"/>
            <a:r>
              <a:rPr lang="en-GB" sz="4000" b="1" dirty="0" err="1" smtClean="0">
                <a:solidFill>
                  <a:schemeClr val="tx1"/>
                </a:solidFill>
              </a:rPr>
              <a:t>Murakoze</a:t>
            </a:r>
            <a:r>
              <a:rPr lang="en-GB" sz="4000" b="1" dirty="0" smtClean="0">
                <a:solidFill>
                  <a:schemeClr val="tx1"/>
                </a:solidFill>
              </a:rPr>
              <a:t>  cane 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Plan de la présentation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I. Contexte</a:t>
            </a:r>
          </a:p>
          <a:p>
            <a:pPr marL="0" indent="0">
              <a:buNone/>
            </a:pPr>
            <a:r>
              <a:rPr lang="fr-FR" b="1" dirty="0" smtClean="0"/>
              <a:t>II. Aperçu sur la tenure foncière au Burundi</a:t>
            </a:r>
          </a:p>
          <a:p>
            <a:pPr marL="0" indent="0">
              <a:buNone/>
            </a:pPr>
            <a:r>
              <a:rPr lang="fr-FR" b="1" dirty="0" smtClean="0"/>
              <a:t>III. Décentralisation de la gestion foncière</a:t>
            </a:r>
          </a:p>
          <a:p>
            <a:pPr marL="0" indent="0">
              <a:buNone/>
            </a:pPr>
            <a:r>
              <a:rPr lang="fr-FR" b="1" dirty="0" smtClean="0"/>
              <a:t>IV.  Services fonciers communaux: Avancées et défis</a:t>
            </a:r>
          </a:p>
          <a:p>
            <a:pPr marL="0" indent="0">
              <a:buNone/>
            </a:pPr>
            <a:r>
              <a:rPr lang="fr-FR" b="1" dirty="0" smtClean="0"/>
              <a:t>V. Réflexions finales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778" y="188640"/>
            <a:ext cx="7195350" cy="933959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II. </a:t>
            </a:r>
            <a:r>
              <a:rPr lang="en-GB" sz="3200" b="1" dirty="0" err="1" smtClean="0"/>
              <a:t>Contexte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1.une </a:t>
            </a:r>
            <a:r>
              <a:rPr lang="en-GB" sz="3200" b="1" dirty="0" err="1" smtClean="0"/>
              <a:t>crise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foncière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multidimensionnelle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idx="1"/>
          </p:nvPr>
        </p:nvSpPr>
        <p:spPr bwMode="auto">
          <a:xfrm rot="16200000">
            <a:off x="-1714202" y="3307183"/>
            <a:ext cx="4464496" cy="5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DEMOGRAPHIE, PAUVRETE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ET ECONOMIE FRAGILE </a:t>
            </a:r>
            <a:endParaRPr lang="fr-FR" sz="1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385808" y="5744164"/>
            <a:ext cx="624609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         </a:t>
            </a: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GUERRE ET CYCLES DE VIOLENCE 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ET DE DEPLACEMENT</a:t>
            </a:r>
            <a:endParaRPr lang="fr-FR" sz="1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 rot="5400000">
            <a:off x="5731125" y="3179009"/>
            <a:ext cx="5843558" cy="5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POLITIQUE ET LEGISLATION INAPPROPRIEES, </a:t>
            </a:r>
          </a:p>
          <a:p>
            <a:pPr algn="ctr"/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MAUVAISE GOUVERNANCE </a:t>
            </a:r>
            <a:endParaRPr lang="fr-FR" sz="1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" name="Accolade ouvrante 9"/>
          <p:cNvSpPr/>
          <p:nvPr/>
        </p:nvSpPr>
        <p:spPr bwMode="auto">
          <a:xfrm>
            <a:off x="783878" y="1254339"/>
            <a:ext cx="601930" cy="3639493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Accolade ouvrante 10"/>
          <p:cNvSpPr/>
          <p:nvPr/>
        </p:nvSpPr>
        <p:spPr bwMode="auto">
          <a:xfrm rot="16200000">
            <a:off x="4120567" y="3409981"/>
            <a:ext cx="497394" cy="504410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Accolade ouvrante 11"/>
          <p:cNvSpPr/>
          <p:nvPr/>
        </p:nvSpPr>
        <p:spPr bwMode="auto">
          <a:xfrm rot="10800000">
            <a:off x="7893058" y="1122599"/>
            <a:ext cx="324811" cy="3633299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157531" y="1219524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“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Piège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démographique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”  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240800" y="3617625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Manque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d’alternatives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économiques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713987" y="4755898"/>
            <a:ext cx="1482093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Réintégration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des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déplacés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intérieurs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183412" y="4719865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Un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nombre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important de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“sans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terres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ni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référence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”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926819" y="4817161"/>
            <a:ext cx="1628297" cy="100234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Réinsertion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des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réfugiés</a:t>
            </a:r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267886" y="3678887"/>
            <a:ext cx="1755250" cy="1214944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Clientelisme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rgbClr val="000000"/>
                </a:solidFill>
                <a:latin typeface="Arial Black" pitchFamily="34" charset="0"/>
              </a:rPr>
              <a:t>d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ans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l’acquisition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des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terres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345395" y="2450190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Statut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confus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certaines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catégories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terres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6264761" y="1218925"/>
            <a:ext cx="1628297" cy="1173687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dirty="0" err="1" smtClean="0">
                <a:solidFill>
                  <a:srgbClr val="000000"/>
                </a:solidFill>
                <a:latin typeface="Arial Black" pitchFamily="34" charset="0"/>
              </a:rPr>
              <a:t>Pluralisme</a:t>
            </a:r>
            <a:r>
              <a:rPr lang="en-GB" sz="14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 err="1" smtClean="0">
                <a:solidFill>
                  <a:srgbClr val="000000"/>
                </a:solidFill>
                <a:latin typeface="Arial Black" pitchFamily="34" charset="0"/>
              </a:rPr>
              <a:t>juridique</a:t>
            </a:r>
            <a:endParaRPr lang="en-GB" sz="1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 Black" pitchFamily="34" charset="0"/>
              </a:rPr>
              <a:t>(Exclusion)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157530" y="2442906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Foncier,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source de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revenu majeur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3555115" y="2442905"/>
            <a:ext cx="2012676" cy="1612437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</a:rPr>
              <a:t>« </a:t>
            </a:r>
            <a:r>
              <a:rPr lang="fr-FR" sz="2800" b="1" dirty="0" smtClean="0">
                <a:solidFill>
                  <a:srgbClr val="000000"/>
                </a:solidFill>
              </a:rPr>
              <a:t>CRISE </a:t>
            </a:r>
          </a:p>
          <a:p>
            <a:pPr algn="ctr"/>
            <a:r>
              <a:rPr lang="fr-FR" sz="2800" b="1" dirty="0" smtClean="0">
                <a:solidFill>
                  <a:srgbClr val="000000"/>
                </a:solidFill>
              </a:rPr>
              <a:t>FONCIERE</a:t>
            </a:r>
            <a:r>
              <a:rPr lang="fr-FR" sz="1600" b="1" dirty="0" smtClean="0">
                <a:solidFill>
                  <a:srgbClr val="000000"/>
                </a:solidFill>
              </a:rPr>
              <a:t> » 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 rot="2544385">
            <a:off x="2928581" y="2019068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31"/>
          <p:cNvSpPr>
            <a:spLocks noChangeArrowheads="1"/>
          </p:cNvSpPr>
          <p:nvPr/>
        </p:nvSpPr>
        <p:spPr bwMode="auto">
          <a:xfrm rot="19951663">
            <a:off x="2909830" y="3590392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 rot="21409125">
            <a:off x="2835594" y="2829076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 rot="18456413">
            <a:off x="3175642" y="4208812"/>
            <a:ext cx="580855" cy="45225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 rot="16200000">
            <a:off x="4171621" y="4270514"/>
            <a:ext cx="518516" cy="45225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 rot="14725308">
            <a:off x="5211409" y="4301685"/>
            <a:ext cx="580855" cy="45225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 rot="12399263">
            <a:off x="5737589" y="3623465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 rot="9832877">
            <a:off x="6001593" y="2790025"/>
            <a:ext cx="287920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 rot="8183454">
            <a:off x="5649794" y="2018118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13"/>
          <p:cNvSpPr txBox="1">
            <a:spLocks noChangeArrowheads="1"/>
          </p:cNvSpPr>
          <p:nvPr/>
        </p:nvSpPr>
        <p:spPr bwMode="auto">
          <a:xfrm rot="16200000">
            <a:off x="-1713282" y="3331287"/>
            <a:ext cx="4464496" cy="53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DEMOGRAPHIE, PAUVRETE 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ET ECONOMIE FRAGILE </a:t>
            </a:r>
            <a:endParaRPr lang="fr-FR" sz="1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1386728" y="5768268"/>
            <a:ext cx="624609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sz="1800" b="1" dirty="0" smtClean="0">
                <a:solidFill>
                  <a:schemeClr val="tx2"/>
                </a:solidFill>
                <a:latin typeface="Arial Black" pitchFamily="34" charset="0"/>
              </a:rPr>
              <a:t>         </a:t>
            </a: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GUERRE ET CYCLES DE VIOLENCE 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ET DE DEPLACEMENT</a:t>
            </a:r>
            <a:endParaRPr lang="fr-FR" sz="1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4" name="Accolade ouvrante 33"/>
          <p:cNvSpPr/>
          <p:nvPr/>
        </p:nvSpPr>
        <p:spPr bwMode="auto">
          <a:xfrm>
            <a:off x="784798" y="1278443"/>
            <a:ext cx="601930" cy="3639493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1158451" y="1243628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“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Piège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démographique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”  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241720" y="3641729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Manque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d’alternatives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économiques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3714907" y="4780002"/>
            <a:ext cx="1482093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Réintégration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des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déplacés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intérieurs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5184332" y="4743969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Un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nombre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important de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“sans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terres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ni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référence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”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1927739" y="4841265"/>
            <a:ext cx="1628297" cy="100234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Réinsertion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des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réfugiés</a:t>
            </a:r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6268806" y="3702991"/>
            <a:ext cx="1755250" cy="1214944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Clientelisme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>
                <a:solidFill>
                  <a:srgbClr val="000000"/>
                </a:solidFill>
                <a:latin typeface="Arial Black" pitchFamily="34" charset="0"/>
              </a:rPr>
              <a:t>d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ans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l’acquisition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des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terres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6346315" y="2474294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Statut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confus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certaines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catégories</a:t>
            </a:r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GB" sz="1400" b="1" dirty="0" err="1" smtClean="0">
                <a:solidFill>
                  <a:srgbClr val="000000"/>
                </a:solidFill>
                <a:latin typeface="Arial Black" pitchFamily="34" charset="0"/>
              </a:rPr>
              <a:t>terres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6265681" y="1243029"/>
            <a:ext cx="1628297" cy="1173687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dirty="0" err="1" smtClean="0">
                <a:solidFill>
                  <a:srgbClr val="000000"/>
                </a:solidFill>
                <a:latin typeface="Arial Black" pitchFamily="34" charset="0"/>
              </a:rPr>
              <a:t>Pluralisme</a:t>
            </a:r>
            <a:r>
              <a:rPr lang="en-GB" sz="14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GB" sz="1400" dirty="0" err="1" smtClean="0">
                <a:solidFill>
                  <a:srgbClr val="000000"/>
                </a:solidFill>
                <a:latin typeface="Arial Black" pitchFamily="34" charset="0"/>
              </a:rPr>
              <a:t>juridique</a:t>
            </a:r>
            <a:endParaRPr lang="en-GB" sz="1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 Black" pitchFamily="34" charset="0"/>
              </a:rPr>
              <a:t>(Exclusion)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1158450" y="2467010"/>
            <a:ext cx="1628297" cy="1138273"/>
          </a:xfrm>
          <a:prstGeom prst="ellipse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Foncier,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source de </a:t>
            </a:r>
          </a:p>
          <a:p>
            <a:pPr algn="ctr"/>
            <a:r>
              <a:rPr lang="fr-BE" sz="1400" b="1" dirty="0" smtClean="0">
                <a:solidFill>
                  <a:srgbClr val="000000"/>
                </a:solidFill>
                <a:latin typeface="Arial Black" pitchFamily="34" charset="0"/>
              </a:rPr>
              <a:t>revenu majeur</a:t>
            </a:r>
            <a:endParaRPr lang="en-GB" sz="1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/>
            <a:endParaRPr lang="fr-F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3556035" y="2467009"/>
            <a:ext cx="2012676" cy="1612437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</a:rPr>
              <a:t>« </a:t>
            </a:r>
            <a:r>
              <a:rPr lang="fr-FR" sz="2800" b="1" dirty="0" smtClean="0">
                <a:solidFill>
                  <a:srgbClr val="000000"/>
                </a:solidFill>
              </a:rPr>
              <a:t>CRISE </a:t>
            </a:r>
          </a:p>
          <a:p>
            <a:pPr algn="ctr"/>
            <a:r>
              <a:rPr lang="fr-FR" sz="2800" b="1" dirty="0" smtClean="0">
                <a:solidFill>
                  <a:srgbClr val="000000"/>
                </a:solidFill>
              </a:rPr>
              <a:t>FONCIERE</a:t>
            </a:r>
            <a:r>
              <a:rPr lang="fr-FR" sz="1600" b="1" dirty="0" smtClean="0">
                <a:solidFill>
                  <a:srgbClr val="000000"/>
                </a:solidFill>
              </a:rPr>
              <a:t> » 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5" name="AutoShape 31"/>
          <p:cNvSpPr>
            <a:spLocks noChangeArrowheads="1"/>
          </p:cNvSpPr>
          <p:nvPr/>
        </p:nvSpPr>
        <p:spPr bwMode="auto">
          <a:xfrm rot="2544385">
            <a:off x="2929501" y="2043172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AutoShape 31"/>
          <p:cNvSpPr>
            <a:spLocks noChangeArrowheads="1"/>
          </p:cNvSpPr>
          <p:nvPr/>
        </p:nvSpPr>
        <p:spPr bwMode="auto">
          <a:xfrm rot="19951663">
            <a:off x="2910750" y="3614496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AutoShape 31"/>
          <p:cNvSpPr>
            <a:spLocks noChangeArrowheads="1"/>
          </p:cNvSpPr>
          <p:nvPr/>
        </p:nvSpPr>
        <p:spPr bwMode="auto">
          <a:xfrm rot="21409125">
            <a:off x="2836514" y="2853180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AutoShape 31"/>
          <p:cNvSpPr>
            <a:spLocks noChangeArrowheads="1"/>
          </p:cNvSpPr>
          <p:nvPr/>
        </p:nvSpPr>
        <p:spPr bwMode="auto">
          <a:xfrm rot="18456413">
            <a:off x="3176562" y="4232916"/>
            <a:ext cx="580855" cy="45225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AutoShape 31"/>
          <p:cNvSpPr>
            <a:spLocks noChangeArrowheads="1"/>
          </p:cNvSpPr>
          <p:nvPr/>
        </p:nvSpPr>
        <p:spPr bwMode="auto">
          <a:xfrm rot="14725308">
            <a:off x="5212329" y="4325789"/>
            <a:ext cx="580855" cy="452251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utoShape 31"/>
          <p:cNvSpPr>
            <a:spLocks noChangeArrowheads="1"/>
          </p:cNvSpPr>
          <p:nvPr/>
        </p:nvSpPr>
        <p:spPr bwMode="auto">
          <a:xfrm rot="12399263">
            <a:off x="5738509" y="3647569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AutoShape 31"/>
          <p:cNvSpPr>
            <a:spLocks noChangeArrowheads="1"/>
          </p:cNvSpPr>
          <p:nvPr/>
        </p:nvSpPr>
        <p:spPr bwMode="auto">
          <a:xfrm rot="9832877">
            <a:off x="6002513" y="2814129"/>
            <a:ext cx="287920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AutoShape 31"/>
          <p:cNvSpPr>
            <a:spLocks noChangeArrowheads="1"/>
          </p:cNvSpPr>
          <p:nvPr/>
        </p:nvSpPr>
        <p:spPr bwMode="auto">
          <a:xfrm rot="8183454">
            <a:off x="5650714" y="2042222"/>
            <a:ext cx="536088" cy="49001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 droite 13"/>
          <p:cNvSpPr/>
          <p:nvPr/>
        </p:nvSpPr>
        <p:spPr>
          <a:xfrm rot="5400000" flipH="1">
            <a:off x="3891062" y="3533128"/>
            <a:ext cx="2875757" cy="36324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2.Le foncier et la reconstruction de l’Etat??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lèche droite 3"/>
          <p:cNvSpPr/>
          <p:nvPr/>
        </p:nvSpPr>
        <p:spPr>
          <a:xfrm rot="16200000" flipH="1">
            <a:off x="1404077" y="3500581"/>
            <a:ext cx="2810659" cy="36324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18042" y="1340768"/>
            <a:ext cx="47525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Administration et Gestion foncière</a:t>
            </a:r>
          </a:p>
          <a:p>
            <a:pPr algn="ctr"/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(Une question politique et de politiques 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636" y="3068960"/>
            <a:ext cx="583264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Consolidation de la paix/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Re-construction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l’Etat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(au niveau local &amp; national)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648" y="5120084"/>
            <a:ext cx="5256584" cy="10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Conflits( passés, actuels et futurs)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tx2"/>
                </a:solidFill>
              </a:rPr>
              <a:t/>
            </a:r>
            <a:br>
              <a:rPr lang="fr-FR" sz="4000" dirty="0" smtClean="0">
                <a:solidFill>
                  <a:schemeClr val="tx2"/>
                </a:solidFill>
              </a:rPr>
            </a:br>
            <a:r>
              <a:rPr lang="fr-FR" sz="4000" b="1" dirty="0" smtClean="0">
                <a:solidFill>
                  <a:schemeClr val="tx2"/>
                </a:solidFill>
              </a:rPr>
              <a:t>II. </a:t>
            </a:r>
            <a:r>
              <a:rPr lang="fr-FR" sz="4000" b="1" dirty="0">
                <a:solidFill>
                  <a:schemeClr val="tx2"/>
                </a:solidFill>
              </a:rPr>
              <a:t>Aperçu </a:t>
            </a:r>
            <a:r>
              <a:rPr lang="fr-FR" sz="4000" b="1" dirty="0" smtClean="0">
                <a:solidFill>
                  <a:schemeClr val="tx2"/>
                </a:solidFill>
              </a:rPr>
              <a:t>sur la tenure foncière: « dualisme juridique »  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5190"/>
          </a:xfrm>
        </p:spPr>
        <p:txBody>
          <a:bodyPr>
            <a:noAutofit/>
          </a:bodyPr>
          <a:lstStyle/>
          <a:p>
            <a:pPr lvl="1" algn="just">
              <a:lnSpc>
                <a:spcPct val="90000"/>
              </a:lnSpc>
            </a:pPr>
            <a:r>
              <a:rPr lang="fr-FR" sz="2400" dirty="0" smtClean="0"/>
              <a:t>La Constitution burundaise reconnaît et garantit le droit à la propriété;</a:t>
            </a:r>
          </a:p>
          <a:p>
            <a:pPr lvl="1" algn="just">
              <a:lnSpc>
                <a:spcPct val="90000"/>
              </a:lnSpc>
            </a:pPr>
            <a:r>
              <a:rPr lang="fr-FR" sz="2400" dirty="0" smtClean="0"/>
              <a:t>La même constitution garantit aux étrangers vivant au Burundi une protection  des personnes  biens et de la propriété, sans restriction sauf celle relative à la </a:t>
            </a:r>
            <a:r>
              <a:rPr lang="fr-FR" sz="2400" b="1" dirty="0" smtClean="0"/>
              <a:t>réciprocité</a:t>
            </a:r>
          </a:p>
          <a:p>
            <a:pPr lvl="1" algn="just">
              <a:lnSpc>
                <a:spcPct val="90000"/>
              </a:lnSpc>
            </a:pPr>
            <a:r>
              <a:rPr lang="fr-FR" sz="2400" dirty="0" smtClean="0"/>
              <a:t>La loi foncière au Burundi distingue les Terres domaniales et les terres “appropriées” (privées)</a:t>
            </a:r>
          </a:p>
          <a:p>
            <a:pPr lvl="1" algn="just">
              <a:lnSpc>
                <a:spcPct val="90000"/>
              </a:lnSpc>
            </a:pPr>
            <a:r>
              <a:rPr lang="fr-FR" sz="2400" dirty="0" smtClean="0"/>
              <a:t> Le code foncier de 2011 reconnaît  le droit de propriété exercé de manière absolue </a:t>
            </a:r>
          </a:p>
          <a:p>
            <a:pPr lvl="2" algn="just">
              <a:lnSpc>
                <a:spcPct val="90000"/>
              </a:lnSpc>
            </a:pPr>
            <a:r>
              <a:rPr lang="fr-FR" dirty="0" smtClean="0"/>
              <a:t>Légitimité du droit de propriété acquis et exercé en vertu de la coutume, </a:t>
            </a:r>
          </a:p>
          <a:p>
            <a:pPr lvl="2" algn="just">
              <a:lnSpc>
                <a:spcPct val="90000"/>
              </a:lnSpc>
            </a:pPr>
            <a:r>
              <a:rPr lang="fr-FR" altLang="fr-FR" dirty="0" smtClean="0"/>
              <a:t>L’héritage des droits fonciers est </a:t>
            </a:r>
            <a:r>
              <a:rPr lang="fr-FR" altLang="fr-FR" b="1" dirty="0" smtClean="0"/>
              <a:t>limité aux hommes </a:t>
            </a:r>
            <a:r>
              <a:rPr lang="fr-FR" altLang="fr-FR" dirty="0" smtClean="0"/>
              <a:t>(mâles)</a:t>
            </a:r>
          </a:p>
          <a:p>
            <a:endParaRPr lang="en-GB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8BBB3-0799-496B-B45C-746342411192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600" b="1" dirty="0" smtClean="0">
                <a:solidFill>
                  <a:schemeClr val="tx2"/>
                </a:solidFill>
              </a:rPr>
              <a:t>Aperçu </a:t>
            </a:r>
            <a:r>
              <a:rPr lang="fr-FR" sz="3600" b="1" dirty="0">
                <a:solidFill>
                  <a:schemeClr val="tx2"/>
                </a:solidFill>
              </a:rPr>
              <a:t>sur la tenure foncière: « dualisme juridique »  </a:t>
            </a:r>
            <a:br>
              <a:rPr lang="fr-FR" sz="3600" b="1" dirty="0">
                <a:solidFill>
                  <a:schemeClr val="tx2"/>
                </a:solidFill>
              </a:rPr>
            </a:br>
            <a:endParaRPr lang="fr-FR" sz="3600" dirty="0" smtClean="0"/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40768"/>
            <a:ext cx="8007350" cy="5040560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3000" dirty="0" smtClean="0"/>
              <a:t>Selon le même code, tous les droits fonciers doivent être enregistrés, </a:t>
            </a:r>
            <a:r>
              <a:rPr lang="fr-FR" sz="3000" b="1" dirty="0" smtClean="0">
                <a:solidFill>
                  <a:srgbClr val="FF0000"/>
                </a:solidFill>
              </a:rPr>
              <a:t>les droits fonciers coutumiers non enregistrés ne bénéficient pas d’une protection légale</a:t>
            </a:r>
            <a:r>
              <a:rPr lang="fr-FR" sz="3000" dirty="0" smtClean="0"/>
              <a:t> au même titre que les droits fonciers enregistrés; </a:t>
            </a:r>
          </a:p>
          <a:p>
            <a:pPr algn="just">
              <a:lnSpc>
                <a:spcPct val="90000"/>
              </a:lnSpc>
            </a:pPr>
            <a:r>
              <a:rPr lang="fr-FR" altLang="fr-FR" sz="3000" dirty="0" smtClean="0"/>
              <a:t>Dans la réalité, l’enregistrement des droits fonciers est un fait rare, </a:t>
            </a:r>
            <a:r>
              <a:rPr lang="fr-FR" altLang="fr-FR" sz="3000" b="1" dirty="0" smtClean="0">
                <a:solidFill>
                  <a:srgbClr val="FF0000"/>
                </a:solidFill>
              </a:rPr>
              <a:t>moins de 5% </a:t>
            </a:r>
            <a:r>
              <a:rPr lang="fr-FR" altLang="fr-FR" sz="3000" dirty="0" smtClean="0"/>
              <a:t>de toutes les terres burundaises sont enregistrées ( centres urbains essentiellement). La plupart des propriétaires fonciers prouvent leurs  droits fonciers sur base des témoignages oraux; </a:t>
            </a:r>
          </a:p>
          <a:p>
            <a:pPr lvl="1" algn="just">
              <a:lnSpc>
                <a:spcPct val="90000"/>
              </a:lnSpc>
            </a:pPr>
            <a:endParaRPr lang="en-US" sz="2200" dirty="0"/>
          </a:p>
          <a:p>
            <a:pPr marL="914400" lvl="2" indent="0" algn="just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58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86" y="332657"/>
            <a:ext cx="8080853" cy="81882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Parfois avec des “titres de fortune”….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5" y="1340768"/>
            <a:ext cx="4270064" cy="4608512"/>
          </a:xfrm>
        </p:spPr>
      </p:pic>
      <p:pic>
        <p:nvPicPr>
          <p:cNvPr id="7" name="Picture 4" descr="PICT05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91" y="1268761"/>
            <a:ext cx="4120413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III</a:t>
            </a:r>
            <a:r>
              <a:rPr lang="fr-CA" sz="3600" b="1" dirty="0" smtClean="0"/>
              <a:t>. Décentralisation de la gestion foncière”: </a:t>
            </a:r>
            <a:br>
              <a:rPr lang="fr-CA" sz="3600" b="1" dirty="0" smtClean="0"/>
            </a:br>
            <a:r>
              <a:rPr lang="fr-CA" sz="3600" b="1" dirty="0" smtClean="0"/>
              <a:t>1. un cadre normatif et institutionnel en construction </a:t>
            </a:r>
            <a:endParaRPr lang="fr-CA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156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6000" dirty="0" smtClean="0"/>
              <a:t>Accord de Paix d’Arusha (2000)</a:t>
            </a:r>
          </a:p>
          <a:p>
            <a:pPr marL="0" indent="0" algn="ctr">
              <a:buNone/>
            </a:pPr>
            <a:endParaRPr lang="fr-BE" sz="6000" dirty="0"/>
          </a:p>
          <a:p>
            <a:pPr marL="0" indent="0" algn="ctr">
              <a:buNone/>
            </a:pPr>
            <a:r>
              <a:rPr lang="fr-BE" sz="6000" dirty="0"/>
              <a:t>Constitution Post-Transition (</a:t>
            </a:r>
            <a:r>
              <a:rPr lang="fr-BE" sz="6000" dirty="0" smtClean="0"/>
              <a:t>2005)</a:t>
            </a:r>
            <a:r>
              <a:rPr lang="en-GB" sz="6000" dirty="0" smtClean="0"/>
              <a:t>  </a:t>
            </a:r>
          </a:p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fr-FR" sz="6000" dirty="0" smtClean="0"/>
              <a:t>Loi communale ( 2005, 2010 )</a:t>
            </a:r>
          </a:p>
          <a:p>
            <a:pPr marL="0" indent="0" algn="ctr">
              <a:buNone/>
            </a:pPr>
            <a:r>
              <a:rPr lang="en-GB" sz="6000" dirty="0" smtClean="0"/>
              <a:t>                           </a:t>
            </a:r>
          </a:p>
          <a:p>
            <a:pPr marL="0" indent="0" algn="ctr">
              <a:buNone/>
            </a:pPr>
            <a:r>
              <a:rPr lang="fr-FR" sz="6000" dirty="0" smtClean="0"/>
              <a:t>          Politique Nationale de la décentralisation (2007 )</a:t>
            </a:r>
          </a:p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fr-FR" sz="6000" dirty="0" smtClean="0"/>
              <a:t>“ Services fonciers communaux” ( projets pilotes  2008 – 2014)</a:t>
            </a:r>
          </a:p>
          <a:p>
            <a:pPr marL="0" indent="0" algn="ctr">
              <a:buNone/>
            </a:pPr>
            <a:endParaRPr lang="en-GB" sz="6000" dirty="0" smtClean="0"/>
          </a:p>
          <a:p>
            <a:pPr marL="0" indent="0" algn="ctr">
              <a:buNone/>
            </a:pPr>
            <a:r>
              <a:rPr lang="fr-FR" sz="6000" dirty="0" smtClean="0"/>
              <a:t>         Lettre de politique foncière (2010)</a:t>
            </a:r>
          </a:p>
          <a:p>
            <a:pPr marL="0" indent="0" algn="ctr">
              <a:buNone/>
            </a:pPr>
            <a:endParaRPr lang="en-GB" sz="6000" dirty="0"/>
          </a:p>
          <a:p>
            <a:pPr marL="0" indent="0" algn="ctr">
              <a:buNone/>
            </a:pPr>
            <a:r>
              <a:rPr lang="fr-FR" sz="6000" dirty="0" smtClean="0"/>
              <a:t>    Code foncier textes d’application (2011 )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 	                 </a:t>
            </a:r>
          </a:p>
          <a:p>
            <a:pPr marL="0" indent="0" algn="ctr">
              <a:buNone/>
            </a:pPr>
            <a:r>
              <a:rPr lang="fr-FR" dirty="0" smtClean="0"/>
              <a:t>		</a:t>
            </a:r>
            <a:r>
              <a:rPr lang="fr-FR" sz="6200" dirty="0" smtClean="0"/>
              <a:t>Généralisation des SFC ( 2012 - )</a:t>
            </a:r>
            <a:r>
              <a:rPr lang="fr-FR" dirty="0" smtClean="0"/>
              <a:t>			</a:t>
            </a:r>
          </a:p>
          <a:p>
            <a:pPr algn="ctr"/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325640" y="1988840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325640" y="2596344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325640" y="3212976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336951" y="3789040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358680" y="4437112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350941" y="5013176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319989" y="5589240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2. Décentralisation de la gestion foncière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4/25/2013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353-BB8B-423C-9A44-797E66DE5CE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103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4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12509</TotalTime>
  <Words>947</Words>
  <Application>Microsoft Office PowerPoint</Application>
  <PresentationFormat>Affichage à l'écran (4:3)</PresentationFormat>
  <Paragraphs>197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Unicode MS</vt:lpstr>
      <vt:lpstr>Calibri</vt:lpstr>
      <vt:lpstr>Times New Roman</vt:lpstr>
      <vt:lpstr>Wingdings</vt:lpstr>
      <vt:lpstr>Office-thema</vt:lpstr>
      <vt:lpstr>    SECURISATION FONCIERE EN MILIEU RURAL : LES SERVICES FONCIERS COMMUNAUX AU BURUNDI   René Claude NIYONKURU    Université Catholique de Louvain   rene-claude.niyonkuru@uclouvain.be  OGE, PARIS – 29/01/2018</vt:lpstr>
      <vt:lpstr>Plan de la présentation</vt:lpstr>
      <vt:lpstr>II. Contexte 1.une crise foncière multidimensionnelle </vt:lpstr>
      <vt:lpstr>2.Le foncier et la reconstruction de l’Etat?? </vt:lpstr>
      <vt:lpstr> II. Aperçu sur la tenure foncière: « dualisme juridique »   </vt:lpstr>
      <vt:lpstr>Aperçu sur la tenure foncière: « dualisme juridique »   </vt:lpstr>
      <vt:lpstr>Parfois avec des “titres de fortune”….</vt:lpstr>
      <vt:lpstr>III. Décentralisation de la gestion foncière”:  1. un cadre normatif et institutionnel en construction </vt:lpstr>
      <vt:lpstr>2. Décentralisation de la gestion foncière</vt:lpstr>
      <vt:lpstr>IV. SFC: Avancées et défis  1. Domaines d’impact</vt:lpstr>
      <vt:lpstr>Domaines d’impact (Ctn)</vt:lpstr>
      <vt:lpstr> «Démystification de la technique » pour la rendre plus utile…</vt:lpstr>
      <vt:lpstr>2.Défis :  Lacunes &amp; insuffisances</vt:lpstr>
      <vt:lpstr>Présentation PowerPoint</vt:lpstr>
      <vt:lpstr>Rôle des partenaires techniques et financiers…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Failure in Developing Countries and Institutional Reform Strategies</dc:title>
  <dc:creator>René Claude</dc:creator>
  <cp:lastModifiedBy>Rene-Claude Niyonkuru</cp:lastModifiedBy>
  <cp:revision>190</cp:revision>
  <cp:lastPrinted>2012-10-26T08:22:46Z</cp:lastPrinted>
  <dcterms:created xsi:type="dcterms:W3CDTF">2010-10-11T19:27:02Z</dcterms:created>
  <dcterms:modified xsi:type="dcterms:W3CDTF">2018-01-29T12:46:01Z</dcterms:modified>
</cp:coreProperties>
</file>